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media/image12.jpg" ContentType="image/png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5" r:id="rId3"/>
    <p:sldId id="280" r:id="rId4"/>
    <p:sldId id="281" r:id="rId5"/>
    <p:sldId id="264" r:id="rId6"/>
    <p:sldId id="263" r:id="rId7"/>
    <p:sldId id="268" r:id="rId8"/>
    <p:sldId id="267" r:id="rId9"/>
    <p:sldId id="278" r:id="rId10"/>
    <p:sldId id="257" r:id="rId11"/>
    <p:sldId id="258" r:id="rId12"/>
    <p:sldId id="269" r:id="rId13"/>
    <p:sldId id="270" r:id="rId14"/>
    <p:sldId id="275" r:id="rId15"/>
    <p:sldId id="259" r:id="rId16"/>
    <p:sldId id="271" r:id="rId17"/>
    <p:sldId id="282" r:id="rId18"/>
    <p:sldId id="284" r:id="rId19"/>
    <p:sldId id="285" r:id="rId20"/>
    <p:sldId id="276" r:id="rId21"/>
    <p:sldId id="260" r:id="rId22"/>
    <p:sldId id="273" r:id="rId23"/>
    <p:sldId id="283" r:id="rId24"/>
    <p:sldId id="279" r:id="rId25"/>
    <p:sldId id="277" r:id="rId26"/>
    <p:sldId id="261" r:id="rId27"/>
    <p:sldId id="286" r:id="rId28"/>
    <p:sldId id="287" r:id="rId29"/>
    <p:sldId id="26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24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4583-ECCA-4C60-8ACB-0B62E82B08D8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393C8-FEA6-4F5C-9AE3-60CB6C53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8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0DD05-4766-4FFE-8FE7-6C194D5F998C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03A96-26F1-4C01-AC37-35A93E98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81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35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49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62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79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63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14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5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79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17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9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75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37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82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81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79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8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86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35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65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04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4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89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0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1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2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7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3A96-26F1-4C01-AC37-35A93E986F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8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C358-1BBD-4E3A-8630-D6845D3E0BD6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F5B9-9F7D-4F97-96CC-BC31043D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C358-1BBD-4E3A-8630-D6845D3E0BD6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F5B9-9F7D-4F97-96CC-BC31043D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C358-1BBD-4E3A-8630-D6845D3E0BD6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F5B9-9F7D-4F97-96CC-BC31043D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0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C358-1BBD-4E3A-8630-D6845D3E0BD6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F5B9-9F7D-4F97-96CC-BC31043D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1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C358-1BBD-4E3A-8630-D6845D3E0BD6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F5B9-9F7D-4F97-96CC-BC31043D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0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C358-1BBD-4E3A-8630-D6845D3E0BD6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F5B9-9F7D-4F97-96CC-BC31043D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1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C358-1BBD-4E3A-8630-D6845D3E0BD6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F5B9-9F7D-4F97-96CC-BC31043D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8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C358-1BBD-4E3A-8630-D6845D3E0BD6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F5B9-9F7D-4F97-96CC-BC31043D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1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C358-1BBD-4E3A-8630-D6845D3E0BD6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F5B9-9F7D-4F97-96CC-BC31043D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7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C358-1BBD-4E3A-8630-D6845D3E0BD6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F5B9-9F7D-4F97-96CC-BC31043D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8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C358-1BBD-4E3A-8630-D6845D3E0BD6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F5B9-9F7D-4F97-96CC-BC31043D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4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C358-1BBD-4E3A-8630-D6845D3E0BD6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F5B9-9F7D-4F97-96CC-BC31043D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3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arrenvanveelenswebsite.yolasite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257800"/>
            <a:ext cx="86106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Advanced Writing &amp; Genre-Based Teaching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By Darren Van Veelen</a:t>
            </a:r>
            <a:endParaRPr lang="en-US"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73" y="-1"/>
            <a:ext cx="5043736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199" y="466635"/>
            <a:ext cx="2566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Scientific Definitions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E-mails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466635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Product Specifications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2" y="2438400"/>
            <a:ext cx="2661488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09" y="2209800"/>
            <a:ext cx="2446205" cy="3662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42" y="2246290"/>
            <a:ext cx="3140915" cy="36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2661488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53340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E-mails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25792" y="3733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Part 1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5314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Register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GENRE: To communicate a need.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FIELD: Introduction, reason for absence, request for information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TENOR: Students and the teacher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MODE: Distant, respectful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cintosh HD:Users:pchappell:Desktop:Teaching-Learning-Cycl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r="9087"/>
          <a:stretch/>
        </p:blipFill>
        <p:spPr bwMode="auto">
          <a:xfrm>
            <a:off x="1725769" y="641797"/>
            <a:ext cx="5859887" cy="57691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4017" y="60959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Pre-tasks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546614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Together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017" y="5482573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You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609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Model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43000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Opening</a:t>
            </a:r>
          </a:p>
          <a:p>
            <a:pPr algn="ctr"/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Link or reason</a:t>
            </a:r>
          </a:p>
          <a:p>
            <a:pPr algn="ctr"/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Expression of information</a:t>
            </a:r>
          </a:p>
          <a:p>
            <a:pPr algn="ctr"/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Closing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2446205" cy="3662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4914275"/>
            <a:ext cx="304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Scientific Definitions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20614" y="3505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Part 2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1648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Register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GENRE: To state a definition clearly.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FIELD: General &amp; scientific terms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TENOR: Expert, novice, researcher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MODE: Distant, authoritative, educational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intosh HD:Users:pchappell:Desktop:Teaching-Learning-Cycl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r="9087"/>
          <a:stretch/>
        </p:blipFill>
        <p:spPr bwMode="auto">
          <a:xfrm>
            <a:off x="1725769" y="641797"/>
            <a:ext cx="5859887" cy="57691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4017" y="60959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Pre-tasks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546614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Together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017" y="5482573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You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609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Model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01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Genre</a:t>
            </a:r>
          </a:p>
          <a:p>
            <a:pPr algn="ctr"/>
            <a:endParaRPr lang="en-US" sz="6600" dirty="0"/>
          </a:p>
          <a:p>
            <a:pPr algn="ctr"/>
            <a:r>
              <a:rPr lang="en-US" sz="6600" dirty="0" err="1"/>
              <a:t>v</a:t>
            </a:r>
            <a:r>
              <a:rPr lang="en-US" sz="6600" dirty="0" err="1" smtClean="0"/>
              <a:t>s</a:t>
            </a:r>
            <a:endParaRPr lang="en-US" sz="6600" dirty="0" smtClean="0"/>
          </a:p>
          <a:p>
            <a:pPr algn="ctr"/>
            <a:endParaRPr lang="en-US" sz="6600" dirty="0"/>
          </a:p>
          <a:p>
            <a:pPr algn="ctr"/>
            <a:r>
              <a:rPr lang="en-US" sz="6600" dirty="0" smtClean="0"/>
              <a:t>Text type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343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"/>
          <a:stretch/>
        </p:blipFill>
        <p:spPr>
          <a:xfrm>
            <a:off x="-8586" y="1073"/>
            <a:ext cx="8525103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0" y="6382763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Paltridge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57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8676749">
            <a:off x="313593" y="306096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TEXT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4097976">
            <a:off x="3474865" y="306096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TEXT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6685474">
            <a:off x="6549966" y="30609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TEXT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93" y="2971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Term ^ Class ^ Characteristics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54676"/>
            <a:ext cx="3140915" cy="3625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4914275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Product Specifications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20614" y="3505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Part 3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5118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Register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3270" y="856357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GENRE: To help people choose / use a product.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FIELD: A datasheet or spec sheet summarizing performance &amp; other technical characteristics.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TENOR: Manufacturers, consumers, retailers, designers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MODE: Objective, simply the facts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intosh HD:Users:pchappell:Desktop:Teaching-Learning-Cycl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r="9087"/>
          <a:stretch/>
        </p:blipFill>
        <p:spPr bwMode="auto">
          <a:xfrm>
            <a:off x="1725769" y="641797"/>
            <a:ext cx="5859887" cy="57691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4017" y="60959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Pre-tasks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546614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Together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017" y="5482573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You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609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Model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12876" r="4787" b="3843"/>
          <a:stretch/>
        </p:blipFill>
        <p:spPr>
          <a:xfrm>
            <a:off x="1295400" y="52587"/>
            <a:ext cx="6705600" cy="6798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3622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7011" y="23622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83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038761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XENOX Bench drill machine TBX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00" y="2819400"/>
            <a:ext cx="2169997" cy="33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199" y="466635"/>
            <a:ext cx="2566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Scientific Definitions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E-mails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466635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Product Specifications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2" y="2438400"/>
            <a:ext cx="2661488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09" y="2209800"/>
            <a:ext cx="2446205" cy="3662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42" y="2246290"/>
            <a:ext cx="3140915" cy="36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0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References</a:t>
            </a:r>
          </a:p>
          <a:p>
            <a:endParaRPr lang="en-US" dirty="0"/>
          </a:p>
          <a:p>
            <a:r>
              <a:rPr lang="en-US" dirty="0" err="1" smtClean="0"/>
              <a:t>Feez</a:t>
            </a:r>
            <a:r>
              <a:rPr lang="en-US" dirty="0" smtClean="0"/>
              <a:t>, S. (1998). </a:t>
            </a:r>
            <a:r>
              <a:rPr lang="en-US" i="1" dirty="0" smtClean="0"/>
              <a:t>Text-based Syllabus Design</a:t>
            </a:r>
            <a:r>
              <a:rPr lang="en-US" dirty="0" smtClean="0"/>
              <a:t>, </a:t>
            </a:r>
            <a:r>
              <a:rPr lang="en-US" dirty="0"/>
              <a:t>Sydney: National Center for English Language Teaching and Research. (NCELTR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Hammond</a:t>
            </a:r>
            <a:r>
              <a:rPr lang="en-US" dirty="0"/>
              <a:t>, J., Burns, A., Joyce, H., </a:t>
            </a:r>
            <a:r>
              <a:rPr lang="en-US" dirty="0" err="1"/>
              <a:t>Brosnan</a:t>
            </a:r>
            <a:r>
              <a:rPr lang="en-US" dirty="0"/>
              <a:t>, D., &amp; </a:t>
            </a:r>
            <a:r>
              <a:rPr lang="en-US" dirty="0" err="1"/>
              <a:t>Gerot</a:t>
            </a:r>
            <a:r>
              <a:rPr lang="en-US" dirty="0"/>
              <a:t>, L. (1992). </a:t>
            </a:r>
            <a:r>
              <a:rPr lang="en-US" i="1" dirty="0"/>
              <a:t>English for Social Purposes: A Handbook for Teachers of Adult Literacy</a:t>
            </a:r>
            <a:r>
              <a:rPr lang="en-US" dirty="0"/>
              <a:t>, Sydney: National Center for English Language Teaching and Research. (NCELTR)</a:t>
            </a:r>
          </a:p>
          <a:p>
            <a:endParaRPr lang="en-US" dirty="0" smtClean="0"/>
          </a:p>
          <a:p>
            <a:r>
              <a:rPr lang="en-US" dirty="0"/>
              <a:t>Martin, J. R. (2009). Genre and language learning: A social semiotic perspective. </a:t>
            </a:r>
            <a:r>
              <a:rPr lang="en-US" i="1" dirty="0"/>
              <a:t>Linguistics and Education</a:t>
            </a:r>
            <a:r>
              <a:rPr lang="en-US" dirty="0"/>
              <a:t>, 20 (1), 10-21.</a:t>
            </a:r>
          </a:p>
          <a:p>
            <a:endParaRPr lang="en-US" dirty="0" smtClean="0"/>
          </a:p>
          <a:p>
            <a:r>
              <a:rPr lang="en-US" dirty="0" err="1" smtClean="0"/>
              <a:t>Paltridge</a:t>
            </a:r>
            <a:r>
              <a:rPr lang="en-US" dirty="0" smtClean="0"/>
              <a:t>, B. (2002). Genre, Text Type, and the English for Academic Purposes (EAP) Classroom. In A. M. Johns</a:t>
            </a:r>
            <a:r>
              <a:rPr lang="en-US" dirty="0"/>
              <a:t> </a:t>
            </a:r>
            <a:r>
              <a:rPr lang="en-US" dirty="0" smtClean="0"/>
              <a:t>(Ed.), </a:t>
            </a:r>
            <a:r>
              <a:rPr lang="en-US" i="1" dirty="0" smtClean="0"/>
              <a:t>Genre in the Classroom: Multiple Perspectives</a:t>
            </a:r>
            <a:r>
              <a:rPr lang="en-US" dirty="0" smtClean="0"/>
              <a:t> (pp. 73-90). New Jersey: Lawrence </a:t>
            </a:r>
            <a:r>
              <a:rPr lang="en-US" dirty="0" err="1" smtClean="0"/>
              <a:t>Earlbaum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linkClick r:id="rId3"/>
              </a:rPr>
              <a:t>http://darrenvanveelenswebsite.yolasite.com/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47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71800" y="5410200"/>
            <a:ext cx="2895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Q &amp; A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73" y="-1"/>
            <a:ext cx="5043736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685799"/>
            <a:ext cx="5867399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24400" y="579119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 Model of Language</a:t>
            </a:r>
          </a:p>
        </p:txBody>
      </p:sp>
    </p:spTree>
    <p:extLst>
      <p:ext uri="{BB962C8B-B14F-4D97-AF65-F5344CB8AC3E}">
        <p14:creationId xmlns:p14="http://schemas.microsoft.com/office/powerpoint/2010/main" val="3717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smtClean="0">
                <a:latin typeface="Arial" pitchFamily="34" charset="0"/>
                <a:cs typeface="Arial" pitchFamily="34" charset="0"/>
              </a:rPr>
              <a:t>Genre is a </a:t>
            </a:r>
            <a:r>
              <a:rPr lang="en-US" sz="6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staged</a:t>
            </a:r>
            <a:r>
              <a:rPr lang="en-US" sz="6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goal-oriented</a:t>
            </a:r>
            <a:r>
              <a:rPr lang="en-US" sz="6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en-US" sz="6600" i="1" dirty="0" smtClean="0">
                <a:latin typeface="Arial" pitchFamily="34" charset="0"/>
                <a:cs typeface="Arial" pitchFamily="34" charset="0"/>
              </a:rPr>
              <a:t> process.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Jim Martin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581400"/>
            <a:ext cx="693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“… patterns of structure and language within texts have evolved to achieve particular purposes …”</a:t>
            </a:r>
            <a:endParaRPr lang="en-US" dirty="0" smtClean="0"/>
          </a:p>
          <a:p>
            <a:pPr algn="r"/>
            <a:r>
              <a:rPr lang="en-US" sz="2000" dirty="0" smtClean="0"/>
              <a:t>Susan </a:t>
            </a:r>
            <a:r>
              <a:rPr lang="en-US" sz="2000" dirty="0" err="1" smtClean="0"/>
              <a:t>Feez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98910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Register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GENRE: Why was the text written?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FIELD: What is the text about?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TENOR: Who wrote the text and who will read it?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MODE: How is the text written?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cintosh HD:Users:pchappell:Desktop:Teaching-Learning-Cycl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r="9087"/>
          <a:stretch/>
        </p:blipFill>
        <p:spPr bwMode="auto">
          <a:xfrm>
            <a:off x="381000" y="1088886"/>
            <a:ext cx="5859887" cy="57691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81400" y="2286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Teaching – Learning Cycle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800" y="6219855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Hammond et 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00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5029200" cy="4494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5181600"/>
            <a:ext cx="5762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Do I want to fit in?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442</Words>
  <Application>Microsoft Office PowerPoint</Application>
  <PresentationFormat>On-screen Show (4:3)</PresentationFormat>
  <Paragraphs>137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Advanced Writing &amp; Genre-Based Teaching By Darren Van Veelen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Writing &amp; Genre-Based Teaching By Darren Van Veelen</dc:title>
  <dc:creator>Darren Van Veelen</dc:creator>
  <cp:lastModifiedBy>Darren Van Veelen</cp:lastModifiedBy>
  <cp:revision>108</cp:revision>
  <dcterms:created xsi:type="dcterms:W3CDTF">2012-05-14T07:01:14Z</dcterms:created>
  <dcterms:modified xsi:type="dcterms:W3CDTF">2012-06-01T22:10:22Z</dcterms:modified>
</cp:coreProperties>
</file>